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68" r:id="rId15"/>
    <p:sldId id="270" r:id="rId16"/>
    <p:sldId id="27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99" d="100"/>
          <a:sy n="99" d="100"/>
        </p:scale>
        <p:origin x="-312" y="-8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728701E-CAF4-4159-9B3E-41C86DFFA30D}" type="datetimeFigureOut">
              <a:rPr lang="en-US" smtClean="0"/>
              <a:t>8/12/15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28701E-CAF4-4159-9B3E-41C86DFFA30D}" type="datetimeFigureOut">
              <a:rPr lang="en-US" smtClean="0"/>
              <a:t>8/12/15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F1D00-BD13-4404-86B0-79703945A0A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28701E-CAF4-4159-9B3E-41C86DFFA30D}" type="datetimeFigureOut">
              <a:rPr lang="en-US" smtClean="0"/>
              <a:t>8/12/15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F1D00-BD13-4404-86B0-79703945A0A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728701E-CAF4-4159-9B3E-41C86DFFA30D}" type="datetimeFigureOut">
              <a:rPr lang="en-US" smtClean="0"/>
              <a:t>8/12/15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F1D00-BD13-4404-86B0-79703945A0A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D728701E-CAF4-4159-9B3E-41C86DFFA30D}" type="datetimeFigureOut">
              <a:rPr lang="en-US" smtClean="0"/>
              <a:t>8/12/15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F1D00-BD13-4404-86B0-79703945A0A7}"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728701E-CAF4-4159-9B3E-41C86DFFA30D}" type="datetimeFigureOut">
              <a:rPr lang="en-US" smtClean="0"/>
              <a:t>8/12/15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728701E-CAF4-4159-9B3E-41C86DFFA30D}" type="datetimeFigureOut">
              <a:rPr lang="en-US" smtClean="0"/>
              <a:t>8/12/15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2F1D00-BD13-4404-86B0-79703945A0A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728701E-CAF4-4159-9B3E-41C86DFFA30D}" type="datetimeFigureOut">
              <a:rPr lang="en-US" smtClean="0"/>
              <a:t>8/12/15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2F1D00-BD13-4404-86B0-79703945A0A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28701E-CAF4-4159-9B3E-41C86DFFA30D}" type="datetimeFigureOut">
              <a:rPr lang="en-US" smtClean="0"/>
              <a:t>8/12/15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2F1D00-BD13-4404-86B0-79703945A0A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D728701E-CAF4-4159-9B3E-41C86DFFA30D}" type="datetimeFigureOut">
              <a:rPr lang="en-US" smtClean="0"/>
              <a:t>8/12/15</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2754ED01-E2A0-4C1E-8E21-014B99041579}"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Drag picture to placeholder or click icon to add</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28701E-CAF4-4159-9B3E-41C86DFFA30D}" type="datetimeFigureOut">
              <a:rPr lang="en-US" smtClean="0"/>
              <a:t>8/12/15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D728701E-CAF4-4159-9B3E-41C86DFFA30D}" type="datetimeFigureOut">
              <a:rPr lang="en-US" smtClean="0"/>
              <a:t>8/12/15</a:t>
            </a:fld>
            <a:endParaRPr 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162F1D00-BD13-4404-86B0-79703945A0A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Parkview Lobby Redesign</a:t>
            </a:r>
            <a:endParaRPr lang="en-US" dirty="0"/>
          </a:p>
        </p:txBody>
      </p:sp>
      <p:sp>
        <p:nvSpPr>
          <p:cNvPr id="3" name="Subtitle 2"/>
          <p:cNvSpPr>
            <a:spLocks noGrp="1"/>
          </p:cNvSpPr>
          <p:nvPr>
            <p:ph type="subTitle" idx="1"/>
          </p:nvPr>
        </p:nvSpPr>
        <p:spPr>
          <a:xfrm rot="19140000">
            <a:off x="1173201" y="2470925"/>
            <a:ext cx="6511131" cy="329259"/>
          </a:xfrm>
        </p:spPr>
        <p:txBody>
          <a:bodyPr/>
          <a:lstStyle/>
          <a:p>
            <a:r>
              <a:rPr lang="en-US" dirty="0" smtClean="0"/>
              <a:t>A PBIS Building Culture Project</a:t>
            </a:r>
            <a:endParaRPr lang="en-US" dirty="0"/>
          </a:p>
        </p:txBody>
      </p:sp>
    </p:spTree>
    <p:extLst>
      <p:ext uri="{BB962C8B-B14F-4D97-AF65-F5344CB8AC3E}">
        <p14:creationId xmlns:p14="http://schemas.microsoft.com/office/powerpoint/2010/main" val="112445360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Action Step: Community Learning garden</a:t>
            </a:r>
            <a:endParaRPr lang="en-US" dirty="0"/>
          </a:p>
        </p:txBody>
      </p:sp>
      <p:pic>
        <p:nvPicPr>
          <p:cNvPr id="5" name="Content Placeholder 4" descr="Screen Shot 2015-08-12 at 10.55.33 PM.png"/>
          <p:cNvPicPr>
            <a:picLocks noGrp="1" noChangeAspect="1"/>
          </p:cNvPicPr>
          <p:nvPr>
            <p:ph idx="1"/>
          </p:nvPr>
        </p:nvPicPr>
        <p:blipFill>
          <a:blip r:embed="rId2">
            <a:extLst>
              <a:ext uri="{28A0092B-C50C-407E-A947-70E740481C1C}">
                <a14:useLocalDpi xmlns:a14="http://schemas.microsoft.com/office/drawing/2010/main" val="0"/>
              </a:ext>
            </a:extLst>
          </a:blip>
          <a:srcRect l="1250" r="1250"/>
          <a:stretch>
            <a:fillRect/>
          </a:stretch>
        </p:blipFill>
        <p:spPr>
          <a:xfrm>
            <a:off x="263407" y="914400"/>
            <a:ext cx="8742679" cy="4161377"/>
          </a:xfrm>
        </p:spPr>
      </p:pic>
    </p:spTree>
    <p:extLst>
      <p:ext uri="{BB962C8B-B14F-4D97-AF65-F5344CB8AC3E}">
        <p14:creationId xmlns:p14="http://schemas.microsoft.com/office/powerpoint/2010/main" val="274254438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365760"/>
            <a:ext cx="8183126" cy="548640"/>
          </a:xfrm>
        </p:spPr>
        <p:txBody>
          <a:bodyPr/>
          <a:lstStyle/>
          <a:p>
            <a:r>
              <a:rPr lang="en-US" sz="2300" dirty="0" smtClean="0"/>
              <a:t>Action Step: Signage wall and Parent Waiting area</a:t>
            </a:r>
            <a:endParaRPr lang="en-US" sz="2300" dirty="0"/>
          </a:p>
        </p:txBody>
      </p:sp>
      <p:pic>
        <p:nvPicPr>
          <p:cNvPr id="4" name="Content Placeholder 3" descr="Screen Shot 2015-08-12 at 10.57.35 PM.png"/>
          <p:cNvPicPr>
            <a:picLocks noGrp="1" noChangeAspect="1"/>
          </p:cNvPicPr>
          <p:nvPr>
            <p:ph idx="1"/>
          </p:nvPr>
        </p:nvPicPr>
        <p:blipFill>
          <a:blip r:embed="rId2">
            <a:extLst>
              <a:ext uri="{28A0092B-C50C-407E-A947-70E740481C1C}">
                <a14:useLocalDpi xmlns:a14="http://schemas.microsoft.com/office/drawing/2010/main" val="0"/>
              </a:ext>
            </a:extLst>
          </a:blip>
          <a:srcRect t="9583" b="9583"/>
          <a:stretch>
            <a:fillRect/>
          </a:stretch>
        </p:blipFill>
        <p:spPr>
          <a:xfrm>
            <a:off x="502230" y="914400"/>
            <a:ext cx="8298589" cy="3949998"/>
          </a:xfrm>
        </p:spPr>
      </p:pic>
    </p:spTree>
    <p:extLst>
      <p:ext uri="{BB962C8B-B14F-4D97-AF65-F5344CB8AC3E}">
        <p14:creationId xmlns:p14="http://schemas.microsoft.com/office/powerpoint/2010/main" val="266725017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622" y="365760"/>
            <a:ext cx="8321040" cy="548640"/>
          </a:xfrm>
        </p:spPr>
        <p:txBody>
          <a:bodyPr/>
          <a:lstStyle/>
          <a:p>
            <a:r>
              <a:rPr lang="en-US" sz="2300" dirty="0" smtClean="0"/>
              <a:t>Action Step: Student learning space and Generals Club</a:t>
            </a:r>
            <a:endParaRPr lang="en-US" sz="2300" dirty="0"/>
          </a:p>
        </p:txBody>
      </p:sp>
      <p:pic>
        <p:nvPicPr>
          <p:cNvPr id="4" name="Content Placeholder 3" descr="Screen Shot 2015-08-12 at 10.57.35 PM.png"/>
          <p:cNvPicPr>
            <a:picLocks noGrp="1" noChangeAspect="1"/>
          </p:cNvPicPr>
          <p:nvPr>
            <p:ph idx="1"/>
          </p:nvPr>
        </p:nvPicPr>
        <p:blipFill>
          <a:blip r:embed="rId2">
            <a:extLst>
              <a:ext uri="{28A0092B-C50C-407E-A947-70E740481C1C}">
                <a14:useLocalDpi xmlns:a14="http://schemas.microsoft.com/office/drawing/2010/main" val="0"/>
              </a:ext>
            </a:extLst>
          </a:blip>
          <a:srcRect t="9583" b="9583"/>
          <a:stretch>
            <a:fillRect/>
          </a:stretch>
        </p:blipFill>
        <p:spPr>
          <a:xfrm>
            <a:off x="502230" y="914400"/>
            <a:ext cx="8298589" cy="3949998"/>
          </a:xfrm>
        </p:spPr>
      </p:pic>
      <p:pic>
        <p:nvPicPr>
          <p:cNvPr id="3" name="Picture 2" descr="Screen Shot 2015-08-12 at 10.59.0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2622" y="768270"/>
            <a:ext cx="8467261" cy="4396642"/>
          </a:xfrm>
          <a:prstGeom prst="rect">
            <a:avLst/>
          </a:prstGeom>
        </p:spPr>
      </p:pic>
      <p:pic>
        <p:nvPicPr>
          <p:cNvPr id="5" name="Picture 4" descr="Screen Shot 2015-08-12 at 11.05.15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383491">
            <a:off x="301248" y="1406894"/>
            <a:ext cx="2371944" cy="1815171"/>
          </a:xfrm>
          <a:prstGeom prst="rect">
            <a:avLst/>
          </a:prstGeom>
        </p:spPr>
      </p:pic>
    </p:spTree>
    <p:extLst>
      <p:ext uri="{BB962C8B-B14F-4D97-AF65-F5344CB8AC3E}">
        <p14:creationId xmlns:p14="http://schemas.microsoft.com/office/powerpoint/2010/main" val="221806440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622" y="365760"/>
            <a:ext cx="8321040" cy="548640"/>
          </a:xfrm>
        </p:spPr>
        <p:txBody>
          <a:bodyPr/>
          <a:lstStyle/>
          <a:p>
            <a:r>
              <a:rPr lang="en-US" sz="2300" dirty="0" smtClean="0"/>
              <a:t>Action Step: STUDENT ART WORK SHOWCASE</a:t>
            </a:r>
            <a:endParaRPr lang="en-US" sz="2300" dirty="0"/>
          </a:p>
        </p:txBody>
      </p:sp>
      <p:pic>
        <p:nvPicPr>
          <p:cNvPr id="5" name="Picture 4" descr="Screen Shot 2015-08-12 at 11.02.5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936" y="914400"/>
            <a:ext cx="8236335" cy="4408311"/>
          </a:xfrm>
          <a:prstGeom prst="rect">
            <a:avLst/>
          </a:prstGeom>
        </p:spPr>
      </p:pic>
    </p:spTree>
    <p:extLst>
      <p:ext uri="{BB962C8B-B14F-4D97-AF65-F5344CB8AC3E}">
        <p14:creationId xmlns:p14="http://schemas.microsoft.com/office/powerpoint/2010/main" val="230469234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622" y="365760"/>
            <a:ext cx="8321040" cy="548640"/>
          </a:xfrm>
        </p:spPr>
        <p:txBody>
          <a:bodyPr/>
          <a:lstStyle/>
          <a:p>
            <a:r>
              <a:rPr lang="en-US" sz="2300" dirty="0" smtClean="0"/>
              <a:t>Action Step: PARENT COAT CLOSET &amp; INFORMATION ZONE</a:t>
            </a:r>
            <a:endParaRPr lang="en-US" sz="2300" dirty="0"/>
          </a:p>
        </p:txBody>
      </p:sp>
      <p:pic>
        <p:nvPicPr>
          <p:cNvPr id="5" name="Picture 4" descr="Screen Shot 2015-08-12 at 11.01.1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288" y="914400"/>
            <a:ext cx="8172190" cy="4440368"/>
          </a:xfrm>
          <a:prstGeom prst="rect">
            <a:avLst/>
          </a:prstGeom>
        </p:spPr>
      </p:pic>
    </p:spTree>
    <p:extLst>
      <p:ext uri="{BB962C8B-B14F-4D97-AF65-F5344CB8AC3E}">
        <p14:creationId xmlns:p14="http://schemas.microsoft.com/office/powerpoint/2010/main" val="376446012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622" y="365760"/>
            <a:ext cx="8321040" cy="548640"/>
          </a:xfrm>
        </p:spPr>
        <p:txBody>
          <a:bodyPr/>
          <a:lstStyle/>
          <a:p>
            <a:r>
              <a:rPr lang="en-US" sz="2300" dirty="0" smtClean="0"/>
              <a:t>HOW CAN YOU HELP?</a:t>
            </a:r>
            <a:endParaRPr lang="en-US" sz="2300" dirty="0"/>
          </a:p>
        </p:txBody>
      </p:sp>
      <p:sp>
        <p:nvSpPr>
          <p:cNvPr id="3" name="TextBox 2"/>
          <p:cNvSpPr txBox="1"/>
          <p:nvPr/>
        </p:nvSpPr>
        <p:spPr>
          <a:xfrm>
            <a:off x="525996" y="1077525"/>
            <a:ext cx="7774485" cy="3416320"/>
          </a:xfrm>
          <a:prstGeom prst="rect">
            <a:avLst/>
          </a:prstGeom>
          <a:noFill/>
        </p:spPr>
        <p:txBody>
          <a:bodyPr wrap="square" rtlCol="0">
            <a:spAutoFit/>
          </a:bodyPr>
          <a:lstStyle/>
          <a:p>
            <a:r>
              <a:rPr lang="en-US" dirty="0" smtClean="0"/>
              <a:t>If you are interested in helping with the redesign, we are in need of the following jobs completed on October 3</a:t>
            </a:r>
            <a:r>
              <a:rPr lang="en-US" baseline="30000" dirty="0" smtClean="0"/>
              <a:t>rd</a:t>
            </a:r>
            <a:r>
              <a:rPr lang="en-US" dirty="0" smtClean="0"/>
              <a:t>:</a:t>
            </a:r>
          </a:p>
          <a:p>
            <a:endParaRPr lang="en-US" dirty="0"/>
          </a:p>
          <a:p>
            <a:pPr marL="285750" indent="-285750">
              <a:buFont typeface="Arial"/>
              <a:buChar char="•"/>
            </a:pPr>
            <a:r>
              <a:rPr lang="en-US" dirty="0" smtClean="0"/>
              <a:t>Putting together furniture</a:t>
            </a:r>
          </a:p>
          <a:p>
            <a:pPr marL="285750" indent="-285750">
              <a:buFont typeface="Arial"/>
              <a:buChar char="•"/>
            </a:pPr>
            <a:r>
              <a:rPr lang="en-US" dirty="0" smtClean="0"/>
              <a:t>Painting</a:t>
            </a:r>
          </a:p>
          <a:p>
            <a:pPr marL="285750" indent="-285750">
              <a:buFont typeface="Arial"/>
              <a:buChar char="•"/>
            </a:pPr>
            <a:r>
              <a:rPr lang="en-US" dirty="0" smtClean="0"/>
              <a:t>Planting flowers</a:t>
            </a:r>
          </a:p>
          <a:p>
            <a:pPr marL="285750" indent="-285750">
              <a:buFont typeface="Arial"/>
              <a:buChar char="•"/>
            </a:pPr>
            <a:r>
              <a:rPr lang="en-US" dirty="0" smtClean="0"/>
              <a:t>Building furniture</a:t>
            </a:r>
          </a:p>
          <a:p>
            <a:pPr marL="285750" indent="-285750">
              <a:buFont typeface="Arial"/>
              <a:buChar char="•"/>
            </a:pPr>
            <a:endParaRPr lang="en-US" dirty="0"/>
          </a:p>
          <a:p>
            <a:r>
              <a:rPr lang="en-US" dirty="0" smtClean="0"/>
              <a:t>If you would like to help prior to October 3</a:t>
            </a:r>
            <a:r>
              <a:rPr lang="en-US" baseline="30000" dirty="0" smtClean="0"/>
              <a:t>rd</a:t>
            </a:r>
            <a:r>
              <a:rPr lang="en-US" dirty="0" smtClean="0"/>
              <a:t>, we need people to:</a:t>
            </a:r>
          </a:p>
          <a:p>
            <a:pPr marL="285750" indent="-285750">
              <a:buFont typeface="Arial"/>
              <a:buChar char="•"/>
            </a:pPr>
            <a:r>
              <a:rPr lang="en-US" dirty="0" smtClean="0"/>
              <a:t>Sew pillows and cushions</a:t>
            </a:r>
          </a:p>
          <a:p>
            <a:pPr marL="285750" indent="-285750">
              <a:buFont typeface="Arial"/>
              <a:buChar char="•"/>
            </a:pPr>
            <a:r>
              <a:rPr lang="en-US" dirty="0" smtClean="0"/>
              <a:t>Locate past students showcasing artwork in the lobby</a:t>
            </a:r>
          </a:p>
          <a:p>
            <a:pPr marL="285750" indent="-285750">
              <a:buFont typeface="Arial"/>
              <a:buChar char="•"/>
            </a:pPr>
            <a:r>
              <a:rPr lang="en-US" dirty="0" smtClean="0"/>
              <a:t>Contact local greenhouses to inquire about donations</a:t>
            </a:r>
          </a:p>
        </p:txBody>
      </p:sp>
    </p:spTree>
    <p:extLst>
      <p:ext uri="{BB962C8B-B14F-4D97-AF65-F5344CB8AC3E}">
        <p14:creationId xmlns:p14="http://schemas.microsoft.com/office/powerpoint/2010/main" val="213689311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622" y="365760"/>
            <a:ext cx="8321040" cy="548640"/>
          </a:xfrm>
        </p:spPr>
        <p:txBody>
          <a:bodyPr/>
          <a:lstStyle/>
          <a:p>
            <a:r>
              <a:rPr lang="en-US" sz="2300" dirty="0" smtClean="0"/>
              <a:t>HOW CAN YOU HELP?</a:t>
            </a:r>
            <a:endParaRPr lang="en-US" sz="2300" dirty="0"/>
          </a:p>
        </p:txBody>
      </p:sp>
      <p:sp>
        <p:nvSpPr>
          <p:cNvPr id="3" name="TextBox 2"/>
          <p:cNvSpPr txBox="1"/>
          <p:nvPr/>
        </p:nvSpPr>
        <p:spPr>
          <a:xfrm>
            <a:off x="525996" y="1077525"/>
            <a:ext cx="7774485" cy="1754327"/>
          </a:xfrm>
          <a:prstGeom prst="rect">
            <a:avLst/>
          </a:prstGeom>
          <a:noFill/>
        </p:spPr>
        <p:txBody>
          <a:bodyPr wrap="square" rtlCol="0">
            <a:spAutoFit/>
          </a:bodyPr>
          <a:lstStyle/>
          <a:p>
            <a:r>
              <a:rPr lang="en-US" dirty="0" smtClean="0"/>
              <a:t>A sign up link will be sent out next week to teachers, parents, and community members soliciting their help for the above.  Please complete the link to participate. </a:t>
            </a:r>
          </a:p>
          <a:p>
            <a:endParaRPr lang="en-US" dirty="0"/>
          </a:p>
          <a:p>
            <a:r>
              <a:rPr lang="en-US" dirty="0" smtClean="0"/>
              <a:t>Please see Sara Reith, Sara Crooks, or a member of your BLT with additional questions or to offer suggestions about the redesign.</a:t>
            </a:r>
          </a:p>
        </p:txBody>
      </p:sp>
    </p:spTree>
    <p:extLst>
      <p:ext uri="{BB962C8B-B14F-4D97-AF65-F5344CB8AC3E}">
        <p14:creationId xmlns:p14="http://schemas.microsoft.com/office/powerpoint/2010/main" val="160218971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Baseline Data</a:t>
            </a:r>
            <a:endParaRPr lang="en-US" dirty="0"/>
          </a:p>
        </p:txBody>
      </p:sp>
      <p:sp>
        <p:nvSpPr>
          <p:cNvPr id="3" name="Content Placeholder 2"/>
          <p:cNvSpPr>
            <a:spLocks noGrp="1"/>
          </p:cNvSpPr>
          <p:nvPr>
            <p:ph idx="1"/>
          </p:nvPr>
        </p:nvSpPr>
        <p:spPr>
          <a:xfrm>
            <a:off x="822960" y="1100628"/>
            <a:ext cx="3709963" cy="5757372"/>
          </a:xfrm>
        </p:spPr>
        <p:txBody>
          <a:bodyPr/>
          <a:lstStyle/>
          <a:p>
            <a:r>
              <a:rPr lang="en-US" dirty="0" smtClean="0"/>
              <a:t>In the Spring of 2015, a survey was collected among Parkview teachers, parents, and students measuring their perspective of the following:</a:t>
            </a:r>
          </a:p>
          <a:p>
            <a:pPr marL="285750" indent="-285750">
              <a:buFont typeface="Arial"/>
              <a:buChar char="•"/>
            </a:pPr>
            <a:r>
              <a:rPr lang="en-US" dirty="0" smtClean="0"/>
              <a:t>How WELCOME does the lobby make you feel?</a:t>
            </a:r>
          </a:p>
          <a:p>
            <a:pPr marL="285750" indent="-285750">
              <a:buFont typeface="Arial"/>
              <a:buChar char="•"/>
            </a:pPr>
            <a:r>
              <a:rPr lang="en-US" dirty="0" smtClean="0"/>
              <a:t>How well does the lobby REPRESENT Parkview</a:t>
            </a:r>
          </a:p>
          <a:p>
            <a:pPr marL="285750" indent="-285750">
              <a:buFont typeface="Arial"/>
              <a:buChar char="•"/>
            </a:pPr>
            <a:r>
              <a:rPr lang="en-US" dirty="0" smtClean="0"/>
              <a:t>How PROUD do you feel about our lobby upon entering it</a:t>
            </a:r>
          </a:p>
          <a:p>
            <a:pPr marL="285750" indent="-285750">
              <a:buFont typeface="Arial"/>
              <a:buChar char="•"/>
            </a:pPr>
            <a:r>
              <a:rPr lang="en-US" dirty="0" smtClean="0"/>
              <a:t>How well does the lobby provide INFORMATION?</a:t>
            </a:r>
          </a:p>
          <a:p>
            <a:pPr marL="285750" indent="-285750">
              <a:buFont typeface="Arial"/>
              <a:buChar char="•"/>
            </a:pPr>
            <a:endParaRPr lang="en-US" dirty="0" smtClean="0"/>
          </a:p>
        </p:txBody>
      </p:sp>
      <p:pic>
        <p:nvPicPr>
          <p:cNvPr id="5" name="Picture 4" descr="Screen Shot 2015-08-12 at 3.51.0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2923" y="365760"/>
            <a:ext cx="4357077" cy="6238240"/>
          </a:xfrm>
          <a:prstGeom prst="rect">
            <a:avLst/>
          </a:prstGeom>
        </p:spPr>
      </p:pic>
    </p:spTree>
    <p:extLst>
      <p:ext uri="{BB962C8B-B14F-4D97-AF65-F5344CB8AC3E}">
        <p14:creationId xmlns:p14="http://schemas.microsoft.com/office/powerpoint/2010/main" val="399692864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Content Placeholder 2"/>
          <p:cNvSpPr>
            <a:spLocks noGrp="1"/>
          </p:cNvSpPr>
          <p:nvPr>
            <p:ph idx="1"/>
          </p:nvPr>
        </p:nvSpPr>
        <p:spPr>
          <a:xfrm>
            <a:off x="6222154" y="690320"/>
            <a:ext cx="2121746" cy="3579849"/>
          </a:xfrm>
        </p:spPr>
        <p:txBody>
          <a:bodyPr/>
          <a:lstStyle/>
          <a:p>
            <a:r>
              <a:rPr lang="en-US" dirty="0" smtClean="0"/>
              <a:t>       Most parents rated the lobby to be informative, to evoke pride, and to well represent the building </a:t>
            </a:r>
            <a:r>
              <a:rPr lang="en-US" i="1" u="sng" dirty="0" smtClean="0"/>
              <a:t>at a score of three or lower.  </a:t>
            </a:r>
            <a:endParaRPr lang="en-US" i="1" u="sng" dirty="0"/>
          </a:p>
        </p:txBody>
      </p:sp>
      <p:pic>
        <p:nvPicPr>
          <p:cNvPr id="4" name="Picture 3" descr="Screen Shot 2015-08-12 at 10.23.5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308" y="914400"/>
            <a:ext cx="5972907" cy="3534328"/>
          </a:xfrm>
          <a:prstGeom prst="rect">
            <a:avLst/>
          </a:prstGeom>
        </p:spPr>
      </p:pic>
    </p:spTree>
    <p:extLst>
      <p:ext uri="{BB962C8B-B14F-4D97-AF65-F5344CB8AC3E}">
        <p14:creationId xmlns:p14="http://schemas.microsoft.com/office/powerpoint/2010/main" val="308624541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Content Placeholder 2"/>
          <p:cNvSpPr>
            <a:spLocks noGrp="1"/>
          </p:cNvSpPr>
          <p:nvPr>
            <p:ph idx="1"/>
          </p:nvPr>
        </p:nvSpPr>
        <p:spPr>
          <a:xfrm>
            <a:off x="822960" y="1068332"/>
            <a:ext cx="7695617" cy="3355769"/>
          </a:xfrm>
        </p:spPr>
        <p:txBody>
          <a:bodyPr/>
          <a:lstStyle/>
          <a:p>
            <a:r>
              <a:rPr lang="en-US" dirty="0" smtClean="0"/>
              <a:t>STUDENT REPORT:</a:t>
            </a:r>
          </a:p>
          <a:p>
            <a:endParaRPr lang="en-US" dirty="0" smtClean="0"/>
          </a:p>
          <a:p>
            <a:r>
              <a:rPr lang="en-US" dirty="0" smtClean="0"/>
              <a:t>Students were inventoried with variable ratings.  The below submitted quote illustrates a first impression of the lobby.</a:t>
            </a:r>
            <a:endParaRPr lang="en-US" dirty="0"/>
          </a:p>
          <a:p>
            <a:r>
              <a:rPr lang="en-US" dirty="0" smtClean="0"/>
              <a:t>“</a:t>
            </a:r>
            <a:r>
              <a:rPr lang="en-US" dirty="0"/>
              <a:t>I remember when I was new to the school and it was late in 2nd grade. I felt a little uncomfortable and really </a:t>
            </a:r>
            <a:r>
              <a:rPr lang="en-US" dirty="0" smtClean="0"/>
              <a:t>weird.  Right when </a:t>
            </a:r>
            <a:r>
              <a:rPr lang="en-US" dirty="0"/>
              <a:t>I walked in it didn't feel right, like it was not as comfortable as my other school. I think I would like the lobby a lot if you made it way more comforting and bigger.</a:t>
            </a:r>
            <a:endParaRPr lang="en-US" dirty="0"/>
          </a:p>
        </p:txBody>
      </p:sp>
      <p:sp>
        <p:nvSpPr>
          <p:cNvPr id="5" name="TextBox 4"/>
          <p:cNvSpPr txBox="1"/>
          <p:nvPr/>
        </p:nvSpPr>
        <p:spPr>
          <a:xfrm>
            <a:off x="6486769" y="152400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7917054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Content Placeholder 2"/>
          <p:cNvSpPr>
            <a:spLocks noGrp="1"/>
          </p:cNvSpPr>
          <p:nvPr>
            <p:ph idx="1"/>
          </p:nvPr>
        </p:nvSpPr>
        <p:spPr>
          <a:xfrm>
            <a:off x="6799468" y="752084"/>
            <a:ext cx="2121746" cy="3579849"/>
          </a:xfrm>
        </p:spPr>
        <p:txBody>
          <a:bodyPr/>
          <a:lstStyle/>
          <a:p>
            <a:r>
              <a:rPr lang="en-US" dirty="0" smtClean="0"/>
              <a:t>       Over 24 staff responses yielded a mean response of 2 in areas of the lobby’s evoking of pride, information, and representation of the building.</a:t>
            </a:r>
            <a:endParaRPr lang="en-US" i="1" u="sng" dirty="0"/>
          </a:p>
        </p:txBody>
      </p:sp>
      <p:pic>
        <p:nvPicPr>
          <p:cNvPr id="5" name="Picture 4" descr="Screen Shot 2015-08-12 at 10.37.3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080" y="482098"/>
            <a:ext cx="6375400" cy="4038600"/>
          </a:xfrm>
          <a:prstGeom prst="rect">
            <a:avLst/>
          </a:prstGeom>
        </p:spPr>
      </p:pic>
      <p:sp>
        <p:nvSpPr>
          <p:cNvPr id="6" name="TextBox 5"/>
          <p:cNvSpPr txBox="1"/>
          <p:nvPr/>
        </p:nvSpPr>
        <p:spPr>
          <a:xfrm>
            <a:off x="584080" y="181094"/>
            <a:ext cx="3271442" cy="523220"/>
          </a:xfrm>
          <a:prstGeom prst="rect">
            <a:avLst/>
          </a:prstGeom>
          <a:noFill/>
        </p:spPr>
        <p:txBody>
          <a:bodyPr wrap="square" rtlCol="0">
            <a:spAutoFit/>
          </a:bodyPr>
          <a:lstStyle/>
          <a:p>
            <a:r>
              <a:rPr lang="en-US" sz="2800" b="1" dirty="0" smtClean="0">
                <a:latin typeface="+mj-lt"/>
              </a:rPr>
              <a:t>RESULTS</a:t>
            </a:r>
            <a:endParaRPr lang="en-US" sz="2800" b="1" dirty="0">
              <a:latin typeface="+mj-lt"/>
            </a:endParaRPr>
          </a:p>
        </p:txBody>
      </p:sp>
    </p:spTree>
    <p:extLst>
      <p:ext uri="{BB962C8B-B14F-4D97-AF65-F5344CB8AC3E}">
        <p14:creationId xmlns:p14="http://schemas.microsoft.com/office/powerpoint/2010/main" val="237339224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IMPLICATIONS</a:t>
            </a:r>
            <a:endParaRPr lang="en-US" dirty="0"/>
          </a:p>
        </p:txBody>
      </p:sp>
      <p:sp>
        <p:nvSpPr>
          <p:cNvPr id="3" name="Content Placeholder 2"/>
          <p:cNvSpPr>
            <a:spLocks noGrp="1"/>
          </p:cNvSpPr>
          <p:nvPr>
            <p:ph idx="1"/>
          </p:nvPr>
        </p:nvSpPr>
        <p:spPr>
          <a:xfrm>
            <a:off x="822960" y="1068332"/>
            <a:ext cx="7695617" cy="3355769"/>
          </a:xfrm>
        </p:spPr>
        <p:txBody>
          <a:bodyPr>
            <a:normAutofit lnSpcReduction="10000"/>
          </a:bodyPr>
          <a:lstStyle/>
          <a:p>
            <a:r>
              <a:rPr lang="en-US" dirty="0" smtClean="0"/>
              <a:t>       Student culture and school environmental research indicates that student pride and engagement are linked to their impression of their surroundings.  Specific colors and visual organization promote an enhanced sense of belonging and improved positive behavior culture.  </a:t>
            </a:r>
          </a:p>
          <a:p>
            <a:endParaRPr lang="en-US" dirty="0"/>
          </a:p>
          <a:p>
            <a:r>
              <a:rPr lang="en-US" dirty="0" smtClean="0"/>
              <a:t>      The results from the Lobby survey consistently identified the following description of Parkview’s present lobby space: </a:t>
            </a:r>
            <a:r>
              <a:rPr lang="en-US" sz="2800" dirty="0"/>
              <a:t>Distracting (I have a hard time focusing), Unorganized (things are everywhere), Outdated (materials are old and worn), Boring, </a:t>
            </a:r>
            <a:r>
              <a:rPr lang="en-US" sz="2800" dirty="0" smtClean="0"/>
              <a:t>Ugly.</a:t>
            </a:r>
            <a:endParaRPr lang="en-US" sz="2800" dirty="0"/>
          </a:p>
        </p:txBody>
      </p:sp>
      <p:sp>
        <p:nvSpPr>
          <p:cNvPr id="5" name="TextBox 4"/>
          <p:cNvSpPr txBox="1"/>
          <p:nvPr/>
        </p:nvSpPr>
        <p:spPr>
          <a:xfrm>
            <a:off x="6486769" y="152400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26671733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Action Steps </a:t>
            </a:r>
            <a:r>
              <a:rPr lang="en-US" dirty="0" err="1" smtClean="0"/>
              <a:t>towardS</a:t>
            </a:r>
            <a:r>
              <a:rPr lang="en-US" dirty="0" smtClean="0"/>
              <a:t> </a:t>
            </a:r>
            <a:r>
              <a:rPr lang="en-US" dirty="0" err="1" smtClean="0"/>
              <a:t>IMprovement</a:t>
            </a:r>
            <a:endParaRPr lang="en-US" dirty="0"/>
          </a:p>
        </p:txBody>
      </p:sp>
      <p:sp>
        <p:nvSpPr>
          <p:cNvPr id="3" name="Content Placeholder 2"/>
          <p:cNvSpPr>
            <a:spLocks noGrp="1"/>
          </p:cNvSpPr>
          <p:nvPr>
            <p:ph idx="1"/>
          </p:nvPr>
        </p:nvSpPr>
        <p:spPr>
          <a:xfrm>
            <a:off x="822960" y="1068332"/>
            <a:ext cx="7695617" cy="3355769"/>
          </a:xfrm>
        </p:spPr>
        <p:txBody>
          <a:bodyPr>
            <a:normAutofit fontScale="85000" lnSpcReduction="10000"/>
          </a:bodyPr>
          <a:lstStyle/>
          <a:p>
            <a:r>
              <a:rPr lang="en-US" dirty="0" smtClean="0"/>
              <a:t>     </a:t>
            </a:r>
          </a:p>
          <a:p>
            <a:endParaRPr lang="en-US" dirty="0"/>
          </a:p>
          <a:p>
            <a:endParaRPr lang="en-US" dirty="0" smtClean="0"/>
          </a:p>
          <a:p>
            <a:r>
              <a:rPr lang="en-US" dirty="0"/>
              <a:t> </a:t>
            </a:r>
            <a:r>
              <a:rPr lang="en-US" dirty="0" smtClean="0"/>
              <a:t>      In the Spring of 2015 Parkview’s administration, PBIS committee, and BLT engaged in a student learning project with the </a:t>
            </a:r>
            <a:r>
              <a:rPr lang="en-US" sz="6000" dirty="0" smtClean="0"/>
              <a:t>Columbus College of Art and Design</a:t>
            </a:r>
            <a:r>
              <a:rPr lang="en-US" dirty="0" smtClean="0"/>
              <a:t>.  The following recommendations and story boards were created with the goal of execution of redesign by October of 2015.</a:t>
            </a:r>
            <a:endParaRPr lang="en-US" sz="2800" dirty="0"/>
          </a:p>
        </p:txBody>
      </p:sp>
      <p:sp>
        <p:nvSpPr>
          <p:cNvPr id="5" name="TextBox 4"/>
          <p:cNvSpPr txBox="1"/>
          <p:nvPr/>
        </p:nvSpPr>
        <p:spPr>
          <a:xfrm>
            <a:off x="6486769" y="152400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1982937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Action Step: Interior Paint</a:t>
            </a:r>
            <a:endParaRPr lang="en-US" dirty="0"/>
          </a:p>
        </p:txBody>
      </p:sp>
      <p:pic>
        <p:nvPicPr>
          <p:cNvPr id="4" name="Content Placeholder 3" descr="Screen Shot 2015-08-12 at 10.52.28 PM.png"/>
          <p:cNvPicPr>
            <a:picLocks noGrp="1" noChangeAspect="1"/>
          </p:cNvPicPr>
          <p:nvPr>
            <p:ph idx="1"/>
          </p:nvPr>
        </p:nvPicPr>
        <p:blipFill>
          <a:blip r:embed="rId2">
            <a:extLst>
              <a:ext uri="{28A0092B-C50C-407E-A947-70E740481C1C}">
                <a14:useLocalDpi xmlns:a14="http://schemas.microsoft.com/office/drawing/2010/main" val="0"/>
              </a:ext>
            </a:extLst>
          </a:blip>
          <a:srcRect l="298" r="298"/>
          <a:stretch>
            <a:fillRect/>
          </a:stretch>
        </p:blipFill>
        <p:spPr>
          <a:xfrm>
            <a:off x="245645" y="914400"/>
            <a:ext cx="8798927" cy="4188151"/>
          </a:xfrm>
        </p:spPr>
      </p:pic>
    </p:spTree>
    <p:extLst>
      <p:ext uri="{BB962C8B-B14F-4D97-AF65-F5344CB8AC3E}">
        <p14:creationId xmlns:p14="http://schemas.microsoft.com/office/powerpoint/2010/main" val="5944184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Action Step: EXTERIOR PAINT</a:t>
            </a:r>
            <a:endParaRPr lang="en-US" dirty="0"/>
          </a:p>
        </p:txBody>
      </p:sp>
      <p:pic>
        <p:nvPicPr>
          <p:cNvPr id="5" name="Content Placeholder 4" descr="Screen Shot 2015-08-12 at 10.53.47 PM.png"/>
          <p:cNvPicPr>
            <a:picLocks noGrp="1" noChangeAspect="1"/>
          </p:cNvPicPr>
          <p:nvPr>
            <p:ph idx="1"/>
          </p:nvPr>
        </p:nvPicPr>
        <p:blipFill>
          <a:blip r:embed="rId2">
            <a:extLst>
              <a:ext uri="{28A0092B-C50C-407E-A947-70E740481C1C}">
                <a14:useLocalDpi xmlns:a14="http://schemas.microsoft.com/office/drawing/2010/main" val="0"/>
              </a:ext>
            </a:extLst>
          </a:blip>
          <a:srcRect t="18187" b="18187"/>
          <a:stretch>
            <a:fillRect/>
          </a:stretch>
        </p:blipFill>
        <p:spPr>
          <a:xfrm rot="20531443">
            <a:off x="-93825" y="1455227"/>
            <a:ext cx="3881430" cy="2201168"/>
          </a:xfrm>
        </p:spPr>
      </p:pic>
      <p:pic>
        <p:nvPicPr>
          <p:cNvPr id="6" name="Picture 5" descr="Screen Shot 2015-08-12 at 10.53.3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4592" y="914400"/>
            <a:ext cx="5372100" cy="4000500"/>
          </a:xfrm>
          <a:prstGeom prst="rect">
            <a:avLst/>
          </a:prstGeom>
        </p:spPr>
      </p:pic>
    </p:spTree>
    <p:extLst>
      <p:ext uri="{BB962C8B-B14F-4D97-AF65-F5344CB8AC3E}">
        <p14:creationId xmlns:p14="http://schemas.microsoft.com/office/powerpoint/2010/main" val="3885405646"/>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Angles">
  <a:themeElements>
    <a:clrScheme name="Genesis">
      <a:dk1>
        <a:sysClr val="windowText" lastClr="000000"/>
      </a:dk1>
      <a:lt1>
        <a:sysClr val="window" lastClr="FFFFFF"/>
      </a:lt1>
      <a:dk2>
        <a:srgbClr val="465466"/>
      </a:dk2>
      <a:lt2>
        <a:srgbClr val="BBD7F8"/>
      </a:lt2>
      <a:accent1>
        <a:srgbClr val="80B606"/>
      </a:accent1>
      <a:accent2>
        <a:srgbClr val="E29F1D"/>
      </a:accent2>
      <a:accent3>
        <a:srgbClr val="2397E2"/>
      </a:accent3>
      <a:accent4>
        <a:srgbClr val="35ACA2"/>
      </a:accent4>
      <a:accent5>
        <a:srgbClr val="5430BB"/>
      </a:accent5>
      <a:accent6>
        <a:srgbClr val="8D34E0"/>
      </a:accent6>
      <a:hlink>
        <a:srgbClr val="00B0F0"/>
      </a:hlink>
      <a:folHlink>
        <a:srgbClr val="0070C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Angles.thmx</Template>
  <TotalTime>459</TotalTime>
  <Words>544</Words>
  <Application>Microsoft Macintosh PowerPoint</Application>
  <PresentationFormat>On-screen Show (4:3)</PresentationFormat>
  <Paragraphs>50</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Angles</vt:lpstr>
      <vt:lpstr>Parkview Lobby Redesign</vt:lpstr>
      <vt:lpstr>Baseline Data</vt:lpstr>
      <vt:lpstr>Results</vt:lpstr>
      <vt:lpstr>Results</vt:lpstr>
      <vt:lpstr>Results</vt:lpstr>
      <vt:lpstr>IMPLICATIONS</vt:lpstr>
      <vt:lpstr>Action Steps towardS IMprovement</vt:lpstr>
      <vt:lpstr>Action Step: Interior Paint</vt:lpstr>
      <vt:lpstr>Action Step: EXTERIOR PAINT</vt:lpstr>
      <vt:lpstr>Action Step: Community Learning garden</vt:lpstr>
      <vt:lpstr>Action Step: Signage wall and Parent Waiting area</vt:lpstr>
      <vt:lpstr>Action Step: Student learning space and Generals Club</vt:lpstr>
      <vt:lpstr>Action Step: STUDENT ART WORK SHOWCASE</vt:lpstr>
      <vt:lpstr>Action Step: PARENT COAT CLOSET &amp; INFORMATION ZONE</vt:lpstr>
      <vt:lpstr>HOW CAN YOU HELP?</vt:lpstr>
      <vt:lpstr>HOW CAN YOU HELP?</vt:lpstr>
    </vt:vector>
  </TitlesOfParts>
  <Company>WCS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Parkview Lobby Redesign</dc:title>
  <dc:creator>WCS</dc:creator>
  <cp:lastModifiedBy>WCS</cp:lastModifiedBy>
  <cp:revision>10</cp:revision>
  <dcterms:created xsi:type="dcterms:W3CDTF">2015-08-12T19:36:24Z</dcterms:created>
  <dcterms:modified xsi:type="dcterms:W3CDTF">2015-08-13T03:16:17Z</dcterms:modified>
</cp:coreProperties>
</file>